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365A3E-A8E5-416E-AACA-2DD4BC8BA657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17D77A-784D-4948-A02D-5305FE8686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17D77A-784D-4948-A02D-5305FE8686B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97E23-2348-4AE4-900E-5C8FD328CDEF}" type="datetimeFigureOut">
              <a:rPr lang="en-US" smtClean="0"/>
              <a:pPr/>
              <a:t>3/3/2014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B64B5E-E1E1-48E9-B7ED-0CBB339001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Neural Network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Dr. Abdul Basit Siddiqui</a:t>
            </a:r>
          </a:p>
          <a:p>
            <a:r>
              <a:rPr lang="en-US" dirty="0" smtClean="0"/>
              <a:t>Assistant Professor</a:t>
            </a:r>
          </a:p>
          <a:p>
            <a:r>
              <a:rPr lang="en-US" dirty="0" smtClean="0"/>
              <a:t>FURC</a:t>
            </a:r>
          </a:p>
          <a:p>
            <a:r>
              <a:rPr lang="en-US" dirty="0" smtClean="0"/>
              <a:t>Lecture # 5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Error-Correction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/>
          <a:lstStyle/>
          <a:p>
            <a:r>
              <a:rPr lang="en-US" dirty="0" smtClean="0"/>
              <a:t>Error signal </a:t>
            </a:r>
            <a:r>
              <a:rPr lang="en-US" i="1" dirty="0" smtClean="0"/>
              <a:t>e</a:t>
            </a:r>
            <a:r>
              <a:rPr lang="en-US" i="1" baseline="-25000" dirty="0" smtClean="0"/>
              <a:t>k</a:t>
            </a:r>
            <a:r>
              <a:rPr lang="en-US" i="1" dirty="0" smtClean="0"/>
              <a:t>(n) </a:t>
            </a:r>
            <a:r>
              <a:rPr lang="en-US" dirty="0" smtClean="0"/>
              <a:t>is defined as: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Here n denotes the time step of an iterative process involved in adjusting the synaptic weights of neuron k.</a:t>
            </a:r>
          </a:p>
          <a:p>
            <a:r>
              <a:rPr lang="en-US" dirty="0" smtClean="0"/>
              <a:t>The output y</a:t>
            </a:r>
            <a:r>
              <a:rPr lang="en-US" baseline="-25000" dirty="0" smtClean="0"/>
              <a:t>k</a:t>
            </a:r>
            <a:r>
              <a:rPr lang="en-US" dirty="0" smtClean="0"/>
              <a:t>(n) comes close to the </a:t>
            </a:r>
            <a:r>
              <a:rPr lang="en-US" dirty="0" err="1" smtClean="0"/>
              <a:t>d</a:t>
            </a:r>
            <a:r>
              <a:rPr lang="en-US" baseline="-25000" dirty="0" err="1"/>
              <a:t>k</a:t>
            </a:r>
            <a:r>
              <a:rPr lang="en-US" dirty="0" smtClean="0"/>
              <a:t>(n) in a step by step manner and it continues till the system reaches to a steady state (Synaptic weights are essentially stabilized)</a:t>
            </a:r>
            <a:endParaRPr 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2362200"/>
            <a:ext cx="26479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Error-Correction Learning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524001"/>
            <a:ext cx="783907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581400"/>
            <a:ext cx="7848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79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objective is to minimize a cost function or an index of performance defined in terms of error signal as:</a:t>
            </a:r>
          </a:p>
          <a:p>
            <a:endParaRPr lang="en-US" sz="2600" dirty="0"/>
          </a:p>
          <a:p>
            <a:endParaRPr lang="en-US" sz="2600" dirty="0" smtClean="0"/>
          </a:p>
          <a:p>
            <a:r>
              <a:rPr lang="en-US" sz="2600" dirty="0" smtClean="0"/>
              <a:t>This is called the </a:t>
            </a:r>
            <a:r>
              <a:rPr lang="en-US" sz="2800" b="1" i="1" dirty="0" smtClean="0"/>
              <a:t>Delta Rule </a:t>
            </a:r>
            <a:r>
              <a:rPr lang="en-US" sz="2600" dirty="0" smtClean="0"/>
              <a:t>or </a:t>
            </a:r>
            <a:r>
              <a:rPr lang="en-US" sz="2600" dirty="0" err="1" smtClean="0"/>
              <a:t>Widrow</a:t>
            </a:r>
            <a:r>
              <a:rPr lang="en-US" sz="2600" dirty="0" smtClean="0"/>
              <a:t>-Hoff rule.</a:t>
            </a:r>
          </a:p>
          <a:p>
            <a:r>
              <a:rPr lang="en-US" sz="2600" dirty="0" smtClean="0"/>
              <a:t>According to delta rule, the weight adjustment is defined as:</a:t>
            </a:r>
          </a:p>
          <a:p>
            <a:endParaRPr lang="en-US" sz="2600" dirty="0"/>
          </a:p>
          <a:p>
            <a:r>
              <a:rPr lang="en-US" sz="2600" dirty="0" smtClean="0"/>
              <a:t>Where ɳ is learning rate parameter which is rate of learning as this process moves from one step to another.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266700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4600575"/>
            <a:ext cx="2752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Correction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472439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By incorporating</a:t>
            </a:r>
            <a:r>
              <a:rPr lang="en-US" sz="2600" dirty="0" smtClean="0"/>
              <a:t> </a:t>
            </a:r>
            <a:r>
              <a:rPr lang="en-US" sz="2600" dirty="0" smtClean="0"/>
              <a:t>synaptic </a:t>
            </a:r>
            <a:r>
              <a:rPr lang="en-US" sz="2600" dirty="0" smtClean="0"/>
              <a:t>adjustment             , the weight update is:</a:t>
            </a:r>
          </a:p>
          <a:p>
            <a:endParaRPr lang="en-US" sz="2600" dirty="0" smtClean="0"/>
          </a:p>
          <a:p>
            <a:endParaRPr lang="en-US" sz="2600" dirty="0" smtClean="0"/>
          </a:p>
          <a:p>
            <a:pPr>
              <a:buNone/>
            </a:pPr>
            <a:endParaRPr lang="en-US" sz="2600" dirty="0" smtClean="0"/>
          </a:p>
          <a:p>
            <a:endParaRPr lang="en-US" sz="2600" dirty="0" smtClean="0"/>
          </a:p>
          <a:p>
            <a:pPr>
              <a:buNone/>
            </a:pPr>
            <a:endParaRPr lang="en-US" sz="2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1676400"/>
            <a:ext cx="8382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14600" y="2514600"/>
            <a:ext cx="36957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Associative Model of Memory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Learning is the process of forming associations between related patterns.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Human memory connects items (ideas, sensations, etc.) that are similar, that are contrary, that occur in close proximity, or that occur in close succession (</a:t>
            </a:r>
            <a:r>
              <a:rPr lang="en-US" sz="2400" b="1" dirty="0" err="1" smtClean="0"/>
              <a:t>Kohonen</a:t>
            </a:r>
            <a:r>
              <a:rPr lang="en-US" sz="2400" b="1" dirty="0" smtClean="0"/>
              <a:t>, 1987).</a:t>
            </a:r>
          </a:p>
          <a:p>
            <a:pPr>
              <a:lnSpc>
                <a:spcPct val="90000"/>
              </a:lnSpc>
              <a:defRPr/>
            </a:pPr>
            <a:r>
              <a:rPr lang="en-US" sz="2400" b="1" dirty="0" smtClean="0"/>
              <a:t>We cannot remember an event before it happens.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b="1" dirty="0" smtClean="0"/>
              <a:t>Therefore an event happens, some change takes place in our brains so that subsequently we can remember the event.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b="1" dirty="0" smtClean="0"/>
              <a:t>So memory is </a:t>
            </a:r>
            <a:r>
              <a:rPr lang="en-US" sz="2400" b="1" i="1" dirty="0" smtClean="0"/>
              <a:t>inherently</a:t>
            </a:r>
            <a:r>
              <a:rPr lang="en-US" sz="2400" b="1" dirty="0" smtClean="0"/>
              <a:t> bound up in the learning process</a:t>
            </a:r>
          </a:p>
          <a:p>
            <a:pPr lvl="1"/>
            <a:endParaRPr lang="en-US" sz="2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Short term and Long term Memories: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/>
              <a:t>Memory may be divided into “short-term” and “long-term” memory, depending on the retention time (</a:t>
            </a:r>
            <a:r>
              <a:rPr lang="en-US" dirty="0" err="1" smtClean="0"/>
              <a:t>Arbib</a:t>
            </a:r>
            <a:r>
              <a:rPr lang="en-US" dirty="0" smtClean="0"/>
              <a:t>, 1989).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>
                <a:solidFill>
                  <a:srgbClr val="FFFF00"/>
                </a:solidFill>
              </a:rPr>
              <a:t>Short-term memory</a:t>
            </a:r>
            <a:r>
              <a:rPr lang="en-US" i="1" dirty="0" smtClean="0"/>
              <a:t> </a:t>
            </a:r>
            <a:r>
              <a:rPr lang="en-US" dirty="0" smtClean="0"/>
              <a:t>refers to a compilation of knowledge representing the “current” state of the environment. Any discrepancies between knowledge stored in short-term memory and a “new” state are used to update the short-term memory.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>
                <a:solidFill>
                  <a:srgbClr val="FFFF00"/>
                </a:solidFill>
              </a:rPr>
              <a:t>Long-term memory</a:t>
            </a:r>
            <a:r>
              <a:rPr lang="en-US" dirty="0" smtClean="0"/>
              <a:t>, on the other hand, refers to knowledge stored for a long time or permanently.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based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Three basic elements of Neuronal model: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 set of synapses or connecting links each of which is characterized by a weight </a:t>
            </a:r>
            <a:r>
              <a:rPr lang="en-US" i="1" dirty="0" err="1" smtClean="0"/>
              <a:t>i,e</a:t>
            </a:r>
            <a:r>
              <a:rPr lang="en-US" dirty="0" smtClean="0"/>
              <a:t> a signal </a:t>
            </a:r>
            <a:r>
              <a:rPr lang="en-US" i="1" dirty="0" smtClean="0"/>
              <a:t>x</a:t>
            </a:r>
            <a:r>
              <a:rPr lang="en-US" sz="2400" i="1" baseline="-25000" dirty="0" smtClean="0"/>
              <a:t>j</a:t>
            </a:r>
            <a:r>
              <a:rPr lang="en-US" dirty="0" smtClean="0"/>
              <a:t> at the input of synapse </a:t>
            </a:r>
            <a:r>
              <a:rPr lang="en-US" i="1" dirty="0" smtClean="0"/>
              <a:t>j</a:t>
            </a:r>
            <a:r>
              <a:rPr lang="en-US" dirty="0" smtClean="0"/>
              <a:t> connected to neuron </a:t>
            </a:r>
            <a:r>
              <a:rPr lang="en-US" i="1" dirty="0" smtClean="0"/>
              <a:t>k </a:t>
            </a:r>
            <a:r>
              <a:rPr lang="en-US" dirty="0" smtClean="0"/>
              <a:t>is multiplied by the synaptic weight </a:t>
            </a:r>
            <a:r>
              <a:rPr lang="en-US" i="1" dirty="0" smtClean="0"/>
              <a:t>w</a:t>
            </a:r>
            <a:r>
              <a:rPr lang="en-US" i="1" baseline="-25000" dirty="0" smtClean="0"/>
              <a:t>kj</a:t>
            </a:r>
            <a:r>
              <a:rPr lang="en-US" dirty="0" smtClean="0"/>
              <a:t>.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An adder for summing the input signals, weighted by the respective synapses of the neurons (these operations form a Linear Combiner)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An activation function for limiting the output of a neuron such that it limits the permissible range of the output signal to some finite value.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33562" y="1371600"/>
            <a:ext cx="5253038" cy="3539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38200" y="5029200"/>
            <a:ext cx="75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output of a neuron is written as the closed unit interval [0, 1] or  alternatively [-1, 1]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2285999"/>
          </a:xfrm>
        </p:spPr>
        <p:txBody>
          <a:bodyPr>
            <a:noAutofit/>
          </a:bodyPr>
          <a:lstStyle/>
          <a:p>
            <a:r>
              <a:rPr lang="en-US" sz="2600" dirty="0" smtClean="0"/>
              <a:t>The bias </a:t>
            </a:r>
            <a:r>
              <a:rPr lang="en-US" sz="2600" i="1" dirty="0" smtClean="0"/>
              <a:t>b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 has the effect of increasing or lowering the net input of the activation function depending on whether it is positive or negative.</a:t>
            </a:r>
          </a:p>
          <a:p>
            <a:r>
              <a:rPr lang="en-US" sz="2600" dirty="0" smtClean="0"/>
              <a:t>Mathematically, a neuron k can be described by the following pair of equations:</a:t>
            </a:r>
          </a:p>
          <a:p>
            <a:endParaRPr lang="en-US" sz="2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886200"/>
            <a:ext cx="3581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38200" y="5105400"/>
            <a:ext cx="75438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/>
              <a:t>(</a:t>
            </a:r>
            <a:r>
              <a:rPr lang="en-US" sz="2600" i="1" dirty="0" smtClean="0"/>
              <a:t>u</a:t>
            </a:r>
            <a:r>
              <a:rPr lang="en-US" sz="2600" i="1" baseline="-25000" dirty="0" smtClean="0"/>
              <a:t>k</a:t>
            </a:r>
            <a:r>
              <a:rPr lang="en-US" sz="2600" i="1" dirty="0" smtClean="0"/>
              <a:t> + b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) is the activation potential represented by </a:t>
            </a:r>
            <a:r>
              <a:rPr lang="en-US" sz="2600" i="1" dirty="0" smtClean="0"/>
              <a:t>v</a:t>
            </a:r>
            <a:r>
              <a:rPr lang="en-US" sz="2600" i="1" baseline="-25000" dirty="0" smtClean="0"/>
              <a:t>k</a:t>
            </a:r>
            <a:r>
              <a:rPr lang="en-US" sz="2600" dirty="0" smtClean="0"/>
              <a:t> of neuron </a:t>
            </a:r>
            <a:r>
              <a:rPr lang="en-US" sz="2600" i="1" dirty="0" smtClean="0"/>
              <a:t>k.</a:t>
            </a:r>
            <a:endParaRPr lang="en-US" sz="2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76601"/>
            <a:ext cx="4572000" cy="9144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A new synapse (link) is added such that:</a:t>
            </a:r>
          </a:p>
          <a:p>
            <a:endParaRPr lang="en-US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75260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new set of equations: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209800"/>
            <a:ext cx="20193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81600" y="2514600"/>
            <a:ext cx="3338512" cy="291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4267200"/>
            <a:ext cx="14478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 of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800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The new Architecture is:</a:t>
            </a:r>
            <a:endParaRPr lang="en-US" sz="2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286000"/>
            <a:ext cx="5334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Activation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86200" cy="4525963"/>
          </a:xfrm>
        </p:spPr>
        <p:txBody>
          <a:bodyPr>
            <a:normAutofit/>
          </a:bodyPr>
          <a:lstStyle/>
          <a:p>
            <a:r>
              <a:rPr lang="en-US" sz="2600" dirty="0" smtClean="0"/>
              <a:t>Three basic activation functions are: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Threshold Function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Piecewise Linear Function 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  <a:p>
            <a:pPr marL="914400" lvl="1" indent="-514350">
              <a:buFont typeface="+mj-lt"/>
              <a:buAutoNum type="arabicPeriod"/>
            </a:pPr>
            <a:endParaRPr lang="en-US" sz="2200" dirty="0" smtClean="0"/>
          </a:p>
          <a:p>
            <a:pPr marL="914400" lvl="1" indent="-514350">
              <a:buFont typeface="+mj-lt"/>
              <a:buAutoNum type="arabicPeriod"/>
            </a:pPr>
            <a:r>
              <a:rPr lang="en-US" sz="2200" dirty="0" smtClean="0"/>
              <a:t>Sigmoid Function</a:t>
            </a:r>
          </a:p>
          <a:p>
            <a:pPr marL="914400" lvl="1" indent="-514350">
              <a:buFont typeface="+mj-lt"/>
              <a:buAutoNum type="arabicPeriod"/>
            </a:pPr>
            <a:endParaRPr lang="en-US" sz="2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209801"/>
            <a:ext cx="2057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1981200"/>
            <a:ext cx="2590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86201" y="3124201"/>
            <a:ext cx="2057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3124200"/>
            <a:ext cx="2590800" cy="136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6201" y="4695825"/>
            <a:ext cx="20574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72200" y="4572000"/>
            <a:ext cx="259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600" dirty="0" smtClean="0"/>
              <a:t>The primary significance of a NN is the ability to the network to learn from its environment and to improve its performance through learning.</a:t>
            </a:r>
          </a:p>
          <a:p>
            <a:r>
              <a:rPr lang="en-US" dirty="0" smtClean="0"/>
              <a:t>Mendel and </a:t>
            </a:r>
            <a:r>
              <a:rPr lang="en-US" dirty="0" err="1" smtClean="0"/>
              <a:t>McClaren</a:t>
            </a:r>
            <a:r>
              <a:rPr lang="en-US" dirty="0" smtClean="0"/>
              <a:t> (1970)</a:t>
            </a:r>
          </a:p>
          <a:p>
            <a:pPr lvl="1"/>
            <a:r>
              <a:rPr lang="en-US" sz="2600" i="1" dirty="0" smtClean="0"/>
              <a:t>Learning is a process by which the free parameters of a NN are adapted through a process of simulation by the environment in which the network is embedded. The type of learning is determined by the manner in which the parameter changes take place.</a:t>
            </a:r>
          </a:p>
          <a:p>
            <a:r>
              <a:rPr lang="en-US" sz="3000" dirty="0" smtClean="0"/>
              <a:t>Three things  according to definition</a:t>
            </a:r>
          </a:p>
          <a:p>
            <a:pPr lvl="1"/>
            <a:r>
              <a:rPr lang="en-US" sz="2600" dirty="0" smtClean="0"/>
              <a:t>Network Simulation by an environment</a:t>
            </a:r>
          </a:p>
          <a:p>
            <a:pPr lvl="1"/>
            <a:r>
              <a:rPr lang="en-US" sz="2600" dirty="0" smtClean="0"/>
              <a:t>Changes in free parameters of NN due to simulation</a:t>
            </a:r>
          </a:p>
          <a:p>
            <a:pPr lvl="1"/>
            <a:r>
              <a:rPr lang="en-US" sz="2600" dirty="0" smtClean="0"/>
              <a:t>Response of NN in a new way due to the changes in its internal structure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Processes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Error Correction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Memory based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/>
              <a:t>Hebbian</a:t>
            </a:r>
            <a:r>
              <a:rPr lang="en-US" dirty="0" smtClean="0"/>
              <a:t>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Competitive Learning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Boltzmann Learning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319</TotalTime>
  <Words>705</Words>
  <Application>Microsoft Office PowerPoint</Application>
  <PresentationFormat>On-screen Show (4:3)</PresentationFormat>
  <Paragraphs>76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Artificial Neural Network</vt:lpstr>
      <vt:lpstr>Model of Neuron</vt:lpstr>
      <vt:lpstr>Model of Neuron</vt:lpstr>
      <vt:lpstr>Model of Neuron</vt:lpstr>
      <vt:lpstr>Model of Neuron</vt:lpstr>
      <vt:lpstr>Model of Neuron</vt:lpstr>
      <vt:lpstr>Activation Functions</vt:lpstr>
      <vt:lpstr>Learning Processes</vt:lpstr>
      <vt:lpstr>Learning Processes</vt:lpstr>
      <vt:lpstr>Error-Correction Learning</vt:lpstr>
      <vt:lpstr>Error-Correction Learning</vt:lpstr>
      <vt:lpstr>Error Correction Learning</vt:lpstr>
      <vt:lpstr>Error Correction Learning</vt:lpstr>
      <vt:lpstr>Memory based Learning</vt:lpstr>
      <vt:lpstr>Memory based Learning</vt:lpstr>
      <vt:lpstr>Memory based Learning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Neural Network</dc:title>
  <dc:creator>Abdul Basit Siddiqui</dc:creator>
  <cp:lastModifiedBy>Abdul Basit Siddiqui</cp:lastModifiedBy>
  <cp:revision>23</cp:revision>
  <dcterms:created xsi:type="dcterms:W3CDTF">2014-03-02T14:33:10Z</dcterms:created>
  <dcterms:modified xsi:type="dcterms:W3CDTF">2014-03-03T06:17:52Z</dcterms:modified>
</cp:coreProperties>
</file>